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14"/>
  </p:notesMasterIdLst>
  <p:sldIdLst>
    <p:sldId id="260" r:id="rId3"/>
    <p:sldId id="262" r:id="rId4"/>
    <p:sldId id="265" r:id="rId5"/>
    <p:sldId id="264" r:id="rId6"/>
    <p:sldId id="269" r:id="rId7"/>
    <p:sldId id="276" r:id="rId8"/>
    <p:sldId id="277" r:id="rId9"/>
    <p:sldId id="278" r:id="rId10"/>
    <p:sldId id="279" r:id="rId11"/>
    <p:sldId id="274" r:id="rId12"/>
    <p:sldId id="28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469" userDrawn="1">
          <p15:clr>
            <a:srgbClr val="A4A3A4"/>
          </p15:clr>
        </p15:guide>
        <p15:guide id="4" orient="horz" pos="451" userDrawn="1">
          <p15:clr>
            <a:srgbClr val="A4A3A4"/>
          </p15:clr>
        </p15:guide>
        <p15:guide id="5" orient="horz" pos="278" userDrawn="1">
          <p15:clr>
            <a:srgbClr val="A4A3A4"/>
          </p15:clr>
        </p15:guide>
        <p15:guide id="6" pos="189" userDrawn="1">
          <p15:clr>
            <a:srgbClr val="A4A3A4"/>
          </p15:clr>
        </p15:guide>
        <p15:guide id="8" orient="horz" pos="40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A9A9A9"/>
    <a:srgbClr val="97ACAC"/>
    <a:srgbClr val="B9D2D6"/>
    <a:srgbClr val="A9C0C3"/>
    <a:srgbClr val="819191"/>
    <a:srgbClr val="404040"/>
    <a:srgbClr val="AABFC2"/>
    <a:srgbClr val="595959"/>
    <a:srgbClr val="BEA1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238" autoAdjust="0"/>
  </p:normalViewPr>
  <p:slideViewPr>
    <p:cSldViewPr snapToGrid="0" showGuides="1">
      <p:cViewPr varScale="1">
        <p:scale>
          <a:sx n="79" d="100"/>
          <a:sy n="79" d="100"/>
        </p:scale>
        <p:origin x="58" y="533"/>
      </p:cViewPr>
      <p:guideLst>
        <p:guide orient="horz" pos="2160"/>
        <p:guide pos="3840"/>
        <p:guide pos="7469"/>
        <p:guide orient="horz" pos="451"/>
        <p:guide orient="horz" pos="278"/>
        <p:guide pos="189"/>
        <p:guide orient="horz" pos="406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E5ACE-4FA4-4B4B-B7F8-662BCF672CF2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D643E-5F2C-49CF-83FF-E485C6A051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93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0734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823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724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7748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779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9033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414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296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964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409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4575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3776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216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07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8206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605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E4274-6686-4A88-B352-6CF8A7FC23C5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ACAB8-BDC7-46D8-AED4-E3A5E447E2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6438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" t="10183" r="173" b="10183"/>
          <a:stretch>
            <a:fillRect/>
          </a:stretch>
        </p:blipFill>
        <p:spPr>
          <a:xfrm>
            <a:off x="615846" y="508729"/>
            <a:ext cx="10960308" cy="5840543"/>
          </a:xfrm>
          <a:custGeom>
            <a:avLst/>
            <a:gdLst>
              <a:gd name="connsiteX0" fmla="*/ 0 w 10960308"/>
              <a:gd name="connsiteY0" fmla="*/ 0 h 5840543"/>
              <a:gd name="connsiteX1" fmla="*/ 10960308 w 10960308"/>
              <a:gd name="connsiteY1" fmla="*/ 0 h 5840543"/>
              <a:gd name="connsiteX2" fmla="*/ 10960308 w 10960308"/>
              <a:gd name="connsiteY2" fmla="*/ 5840543 h 5840543"/>
              <a:gd name="connsiteX3" fmla="*/ 0 w 10960308"/>
              <a:gd name="connsiteY3" fmla="*/ 5840543 h 584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60308" h="5840543">
                <a:moveTo>
                  <a:pt x="0" y="0"/>
                </a:moveTo>
                <a:lnTo>
                  <a:pt x="10960308" y="0"/>
                </a:lnTo>
                <a:lnTo>
                  <a:pt x="10960308" y="5840543"/>
                </a:lnTo>
                <a:lnTo>
                  <a:pt x="0" y="5840543"/>
                </a:lnTo>
                <a:close/>
              </a:path>
            </a:pathLst>
          </a:custGeom>
        </p:spPr>
      </p:pic>
      <p:sp>
        <p:nvSpPr>
          <p:cNvPr id="3" name="矩形 2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0" y="1795072"/>
            <a:ext cx="12192000" cy="3267856"/>
          </a:xfrm>
          <a:prstGeom prst="rect">
            <a:avLst/>
          </a:prstGeom>
          <a:solidFill>
            <a:schemeClr val="tx1">
              <a:lumMod val="95000"/>
              <a:lumOff val="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e7d195523061f1c0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e7d195523061f1c0214d268728035a112e1f1a63855fa0d5B3BC3571FB2346650E40B27C71D4ADB669896543E409C0762562804D99F14164E036E91A4D200FB459B9C67F1066513BDCC2663F2655ED5A2F3E64E50905ECC13FD08E412A2449DFC0DEA4732AF4E76A12DAA23714D9A24C7EAC7F7CD8FF94AEC7D4E9162B55FEA74E289784371BE33B</a:t>
            </a:r>
            <a:endParaRPr lang="zh-CN" altLang="en-US" sz="100"/>
          </a:p>
        </p:txBody>
      </p:sp>
      <p:sp>
        <p:nvSpPr>
          <p:cNvPr id="4" name="文本框 3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 txBox="1"/>
          <p:nvPr/>
        </p:nvSpPr>
        <p:spPr>
          <a:xfrm>
            <a:off x="1509010" y="2495291"/>
            <a:ext cx="9203961" cy="1032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6000" spc="300" dirty="0">
                <a:solidFill>
                  <a:schemeClr val="bg1"/>
                </a:solidFill>
                <a:latin typeface="文悦古典明朝体 (非商业使用) W5" pitchFamily="50" charset="-122"/>
                <a:ea typeface="文悦古典明朝体 (非商业使用) W5" pitchFamily="50" charset="-122"/>
              </a:rPr>
              <a:t>武神</a:t>
            </a:r>
            <a:r>
              <a:rPr lang="en-US" altLang="zh-CN" sz="6000" spc="300" dirty="0">
                <a:solidFill>
                  <a:schemeClr val="bg1"/>
                </a:solidFill>
                <a:latin typeface="文悦古典明朝体 (非商业使用) W5" pitchFamily="50" charset="-122"/>
                <a:ea typeface="文悦古典明朝体 (非商业使用) W5" pitchFamily="50" charset="-122"/>
              </a:rPr>
              <a:t>——</a:t>
            </a:r>
            <a:r>
              <a:rPr lang="zh-CN" altLang="en-US" sz="6000" spc="300" dirty="0">
                <a:solidFill>
                  <a:schemeClr val="bg1"/>
                </a:solidFill>
                <a:latin typeface="文悦古典明朝体 (非商业使用) W5" pitchFamily="50" charset="-122"/>
                <a:ea typeface="文悦古典明朝体 (非商业使用) W5" pitchFamily="50" charset="-122"/>
              </a:rPr>
              <a:t>源氏的冒险之旅</a:t>
            </a:r>
          </a:p>
        </p:txBody>
      </p:sp>
      <p:sp>
        <p:nvSpPr>
          <p:cNvPr id="10" name="矩形 9"/>
          <p:cNvSpPr/>
          <p:nvPr/>
        </p:nvSpPr>
        <p:spPr>
          <a:xfrm>
            <a:off x="1509011" y="3613210"/>
            <a:ext cx="9203960" cy="326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——C#</a:t>
            </a: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小组项目展示</a:t>
            </a:r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70B1184-22CC-4BD1-B5DB-376D7AF15EC0}"/>
              </a:ext>
            </a:extLst>
          </p:cNvPr>
          <p:cNvSpPr txBox="1"/>
          <p:nvPr/>
        </p:nvSpPr>
        <p:spPr>
          <a:xfrm>
            <a:off x="2101321" y="3902505"/>
            <a:ext cx="22049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文悦古典明朝体 (非商业使用) W5" pitchFamily="50" charset="-122"/>
                <a:ea typeface="文悦古典明朝体 (非商业使用) W5" pitchFamily="50" charset="-122"/>
                <a:cs typeface="Open Sans" panose="020B0606030504020204" pitchFamily="34" charset="0"/>
              </a:rPr>
              <a:t>小组成员：</a:t>
            </a:r>
            <a:endParaRPr lang="en-US" altLang="zh-CN" sz="1600" dirty="0">
              <a:solidFill>
                <a:schemeClr val="bg1"/>
              </a:solidFill>
              <a:latin typeface="文悦古典明朝体 (非商业使用) W5" pitchFamily="50" charset="-122"/>
              <a:ea typeface="文悦古典明朝体 (非商业使用) W5" pitchFamily="50" charset="-122"/>
              <a:cs typeface="Open Sans" panose="020B0606030504020204" pitchFamily="34" charset="0"/>
            </a:endParaRPr>
          </a:p>
          <a:p>
            <a:pPr algn="r"/>
            <a:r>
              <a:rPr lang="zh-CN" altLang="en-US" sz="1600" dirty="0">
                <a:solidFill>
                  <a:schemeClr val="bg1"/>
                </a:solidFill>
                <a:latin typeface="文悦古典明朝体 (非商业使用) W5" pitchFamily="50" charset="-122"/>
                <a:ea typeface="文悦古典明朝体 (非商业使用) W5" pitchFamily="50" charset="-122"/>
                <a:cs typeface="Open Sans" panose="020B0606030504020204" pitchFamily="34" charset="0"/>
              </a:rPr>
              <a:t>田宇</a:t>
            </a:r>
            <a:endParaRPr lang="en-US" altLang="zh-CN" sz="1600" dirty="0">
              <a:solidFill>
                <a:schemeClr val="bg1"/>
              </a:solidFill>
              <a:latin typeface="文悦古典明朝体 (非商业使用) W5" pitchFamily="50" charset="-122"/>
              <a:ea typeface="文悦古典明朝体 (非商业使用) W5" pitchFamily="50" charset="-122"/>
              <a:cs typeface="Open Sans" panose="020B0606030504020204" pitchFamily="34" charset="0"/>
            </a:endParaRPr>
          </a:p>
          <a:p>
            <a:pPr algn="r"/>
            <a:r>
              <a:rPr lang="zh-CN" altLang="en-US" sz="1600" dirty="0">
                <a:solidFill>
                  <a:schemeClr val="bg1"/>
                </a:solidFill>
                <a:latin typeface="文悦古典明朝体 (非商业使用) W5" pitchFamily="50" charset="-122"/>
                <a:ea typeface="文悦古典明朝体 (非商业使用) W5" pitchFamily="50" charset="-122"/>
                <a:cs typeface="Open Sans" panose="020B0606030504020204" pitchFamily="34" charset="0"/>
              </a:rPr>
              <a:t>张俨</a:t>
            </a:r>
            <a:endParaRPr lang="en-US" altLang="zh-CN" sz="1600" dirty="0">
              <a:solidFill>
                <a:schemeClr val="bg1"/>
              </a:solidFill>
              <a:latin typeface="文悦古典明朝体 (非商业使用) W5" pitchFamily="50" charset="-122"/>
              <a:ea typeface="文悦古典明朝体 (非商业使用) W5" pitchFamily="50" charset="-122"/>
              <a:cs typeface="Open Sans" panose="020B0606030504020204" pitchFamily="34" charset="0"/>
            </a:endParaRPr>
          </a:p>
          <a:p>
            <a:pPr algn="r"/>
            <a:r>
              <a:rPr lang="zh-CN" altLang="en-US" sz="1600" dirty="0">
                <a:solidFill>
                  <a:schemeClr val="bg1"/>
                </a:solidFill>
                <a:latin typeface="文悦古典明朝体 (非商业使用) W5" pitchFamily="50" charset="-122"/>
                <a:ea typeface="文悦古典明朝体 (非商业使用) W5" pitchFamily="50" charset="-122"/>
                <a:cs typeface="Open Sans" panose="020B0606030504020204" pitchFamily="34" charset="0"/>
              </a:rPr>
              <a:t>尚宇</a:t>
            </a:r>
          </a:p>
        </p:txBody>
      </p:sp>
    </p:spTree>
    <p:extLst>
      <p:ext uri="{BB962C8B-B14F-4D97-AF65-F5344CB8AC3E}">
        <p14:creationId xmlns:p14="http://schemas.microsoft.com/office/powerpoint/2010/main" val="1605685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4290646" cy="6858000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370039" y="396763"/>
            <a:ext cx="659567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10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7592" y="103176"/>
            <a:ext cx="3058178" cy="62747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1. 【</a:t>
            </a:r>
            <a:r>
              <a:rPr lang="en-US" altLang="zh-CN" sz="1400" dirty="0" err="1">
                <a:solidFill>
                  <a:schemeClr val="bg1"/>
                </a:solidFill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AimScript.cs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Boss 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大招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【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午时已到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的瞄准控制。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2. 【</a:t>
            </a:r>
            <a:r>
              <a:rPr lang="en-US" altLang="zh-CN" sz="1400" dirty="0" err="1">
                <a:solidFill>
                  <a:schemeClr val="bg1"/>
                </a:solidFill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AudioManager.cs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</a:t>
            </a: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所有音频音量控制以及播放控制。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19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3. 【</a:t>
            </a:r>
            <a:r>
              <a:rPr lang="en-US" altLang="zh-CN" sz="1400" dirty="0" err="1">
                <a:solidFill>
                  <a:schemeClr val="bg1"/>
                </a:solidFill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BossControlScript.cs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Boss 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的行为控制和状态控制。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4. 【</a:t>
            </a:r>
            <a:r>
              <a:rPr lang="en-US" altLang="zh-CN" sz="1400" dirty="0" err="1">
                <a:solidFill>
                  <a:schemeClr val="bg1"/>
                </a:solidFill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ButtonPause.cs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</a:t>
            </a: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暂停按钮脚本控制音量重新开始退出等功能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5. 【</a:t>
            </a:r>
            <a:r>
              <a:rPr lang="en-US" altLang="zh-CN" sz="1400" dirty="0" err="1">
                <a:solidFill>
                  <a:schemeClr val="bg1"/>
                </a:solidFill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cameracontrol.cs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</a:t>
            </a: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主镜头的控制跟随等功能。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6. 【</a:t>
            </a:r>
            <a:r>
              <a:rPr lang="en-US" altLang="zh-CN" sz="1400" dirty="0" err="1">
                <a:solidFill>
                  <a:schemeClr val="bg1"/>
                </a:solidFill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Click_to_Play.cs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</a:t>
            </a: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开始界面的按钮控制。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7. 【</a:t>
            </a:r>
            <a:r>
              <a:rPr lang="en-US" altLang="zh-CN" sz="1400" dirty="0" err="1">
                <a:solidFill>
                  <a:schemeClr val="bg1"/>
                </a:solidFill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Click_to_start.cs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</a:t>
            </a: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选择关卡界面的按钮控制。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8. 【</a:t>
            </a:r>
            <a:r>
              <a:rPr lang="en-US" altLang="zh-CN" sz="1400" dirty="0" err="1">
                <a:solidFill>
                  <a:schemeClr val="bg1"/>
                </a:solidFill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Control_Sound.cs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</a:t>
            </a: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控制音乐播放。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9. 【</a:t>
            </a:r>
            <a:r>
              <a:rPr lang="en-US" altLang="zh-CN" sz="1400" dirty="0" err="1">
                <a:solidFill>
                  <a:schemeClr val="bg1"/>
                </a:solidFill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enemyBulletScript.cs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</a:t>
            </a: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敌人的子弹控制。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10. 【</a:t>
            </a:r>
            <a:r>
              <a:rPr lang="en-US" altLang="zh-CN" sz="1400" dirty="0" err="1">
                <a:solidFill>
                  <a:schemeClr val="bg1"/>
                </a:solidFill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eWallScript.cs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</a:t>
            </a: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空气墙的设置。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11. 【</a:t>
            </a:r>
            <a:r>
              <a:rPr lang="en-US" altLang="zh-CN" sz="1400" dirty="0" err="1">
                <a:solidFill>
                  <a:schemeClr val="bg1"/>
                </a:solidFill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Exit_Button.cs</a:t>
            </a:r>
            <a:r>
              <a:rPr lang="en-US" altLang="zh-CN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</a:t>
            </a: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退出按钮的系统级操作。</a:t>
            </a:r>
          </a:p>
        </p:txBody>
      </p:sp>
      <p:sp>
        <p:nvSpPr>
          <p:cNvPr id="9" name="文本框 8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 txBox="1"/>
          <p:nvPr/>
        </p:nvSpPr>
        <p:spPr>
          <a:xfrm>
            <a:off x="6221695" y="561484"/>
            <a:ext cx="5333850" cy="1860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6000" dirty="0">
                <a:solidFill>
                  <a:srgbClr val="282828"/>
                </a:solidFill>
                <a:latin typeface="文悦古典明朝体 (非商业使用) W5" pitchFamily="50" charset="-122"/>
                <a:ea typeface="文悦古典明朝体 (非商业使用) W5" pitchFamily="50" charset="-122"/>
              </a:rPr>
              <a:t>二十二份脚本</a:t>
            </a:r>
            <a:endParaRPr lang="en-US" altLang="zh-CN" sz="6000" dirty="0">
              <a:solidFill>
                <a:srgbClr val="282828"/>
              </a:solidFill>
              <a:latin typeface="文悦古典明朝体 (非商业使用) W5" pitchFamily="50" charset="-122"/>
              <a:ea typeface="文悦古典明朝体 (非商业使用) W5" pitchFamily="50" charset="-122"/>
            </a:endParaRPr>
          </a:p>
          <a:p>
            <a:pPr algn="r">
              <a:lnSpc>
                <a:spcPct val="110000"/>
              </a:lnSpc>
            </a:pPr>
            <a:r>
              <a:rPr lang="zh-CN" altLang="en-US" sz="4800" dirty="0">
                <a:solidFill>
                  <a:srgbClr val="282828"/>
                </a:solidFill>
                <a:latin typeface="文悦古典明朝体 (非商业使用) W5" pitchFamily="50" charset="-122"/>
                <a:ea typeface="文悦古典明朝体 (非商业使用) W5" pitchFamily="50" charset="-122"/>
              </a:rPr>
              <a:t>两千余行代码</a:t>
            </a:r>
            <a:endParaRPr lang="en-US" altLang="zh-CN" sz="4800" dirty="0">
              <a:solidFill>
                <a:srgbClr val="282828"/>
              </a:solidFill>
              <a:latin typeface="文悦古典明朝体 (非商业使用) W5" pitchFamily="50" charset="-122"/>
              <a:ea typeface="文悦古典明朝体 (非商业使用) W5" pitchFamily="50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3289489" y="985783"/>
            <a:ext cx="2755631" cy="5590517"/>
            <a:chOff x="3233217" y="985783"/>
            <a:chExt cx="2755631" cy="5590517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233217" y="985783"/>
              <a:ext cx="2755631" cy="5590517"/>
            </a:xfrm>
            <a:prstGeom prst="rect">
              <a:avLst/>
            </a:prstGeom>
          </p:spPr>
        </p:pic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5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50" t="501" r="4151" b="501"/>
            <a:stretch>
              <a:fillRect/>
            </a:stretch>
          </p:blipFill>
          <p:spPr>
            <a:xfrm>
              <a:off x="3391448" y="1459872"/>
              <a:ext cx="2439168" cy="4417255"/>
            </a:xfrm>
            <a:custGeom>
              <a:avLst/>
              <a:gdLst>
                <a:gd name="connsiteX0" fmla="*/ 0 w 2439168"/>
                <a:gd name="connsiteY0" fmla="*/ 0 h 4417255"/>
                <a:gd name="connsiteX1" fmla="*/ 2439168 w 2439168"/>
                <a:gd name="connsiteY1" fmla="*/ 0 h 4417255"/>
                <a:gd name="connsiteX2" fmla="*/ 2439168 w 2439168"/>
                <a:gd name="connsiteY2" fmla="*/ 4417255 h 4417255"/>
                <a:gd name="connsiteX3" fmla="*/ 0 w 2439168"/>
                <a:gd name="connsiteY3" fmla="*/ 4417255 h 441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9168" h="4417255">
                  <a:moveTo>
                    <a:pt x="0" y="0"/>
                  </a:moveTo>
                  <a:lnTo>
                    <a:pt x="2439168" y="0"/>
                  </a:lnTo>
                  <a:lnTo>
                    <a:pt x="2439168" y="4417255"/>
                  </a:lnTo>
                  <a:lnTo>
                    <a:pt x="0" y="4417255"/>
                  </a:lnTo>
                  <a:close/>
                </a:path>
              </a:pathLst>
            </a:custGeom>
            <a:ln>
              <a:solidFill>
                <a:schemeClr val="bg1">
                  <a:lumMod val="95000"/>
                </a:schemeClr>
              </a:solidFill>
            </a:ln>
          </p:spPr>
        </p:pic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1B74065E-5511-4A46-A035-A27581EB9B61}"/>
              </a:ext>
            </a:extLst>
          </p:cNvPr>
          <p:cNvSpPr txBox="1"/>
          <p:nvPr/>
        </p:nvSpPr>
        <p:spPr>
          <a:xfrm>
            <a:off x="6146882" y="2451885"/>
            <a:ext cx="5483476" cy="417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12. 【</a:t>
            </a:r>
            <a:r>
              <a:rPr lang="en-US" altLang="zh-CN" sz="1600" dirty="0" err="1"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FadeControl.cs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：控制桩长的淡入淡出效果。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13. 【</a:t>
            </a:r>
            <a:r>
              <a:rPr lang="en-US" altLang="zh-CN" sz="1600" dirty="0" err="1"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FinalControl.cs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：最终 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Boss 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与主角对话的控制。</a:t>
            </a:r>
            <a:endParaRPr lang="en-US" altLang="zh-CN" sz="1600" dirty="0">
              <a:latin typeface="迷你简古隶" panose="03000509000000000000" pitchFamily="65" charset="-122"/>
              <a:ea typeface="迷你简古隶" panose="03000509000000000000" pitchFamily="65" charset="-122"/>
              <a:cs typeface="Open Sans" panose="020B0606030504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14. 【</a:t>
            </a:r>
            <a:r>
              <a:rPr lang="en-US" altLang="zh-CN" sz="1600" dirty="0" err="1"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Health.cs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：所有机器人受伤的的血量控制以及记录。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15. 【</a:t>
            </a:r>
            <a:r>
              <a:rPr lang="en-US" altLang="zh-CN" sz="1600" dirty="0" err="1"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HpReader.cs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：音量控制以及主角的血量记录与控制。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16. 【</a:t>
            </a:r>
            <a:r>
              <a:rPr lang="en-US" altLang="zh-CN" sz="1600" dirty="0" err="1"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MoveScript.cs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：机器人的移动控制。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17. 【</a:t>
            </a:r>
            <a:r>
              <a:rPr lang="en-US" altLang="zh-CN" sz="1600" dirty="0" err="1"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PlayerBulletScript.cs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：主角的飞镖控制。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18. 【</a:t>
            </a:r>
            <a:r>
              <a:rPr lang="en-US" altLang="zh-CN" sz="1600" dirty="0" err="1"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playercontrol.cs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：主角的移动控制。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19. 【</a:t>
            </a:r>
            <a:r>
              <a:rPr lang="en-US" altLang="zh-CN" sz="1600" dirty="0" err="1"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Q_Texie.cs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】: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主角的大招过场控制。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20. 【</a:t>
            </a:r>
            <a:r>
              <a:rPr lang="en-US" altLang="zh-CN" sz="1600" dirty="0" err="1"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Select_Checkpoint.cs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】: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选择关卡的背景变换控制。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21. 【</a:t>
            </a:r>
            <a:r>
              <a:rPr lang="en-US" altLang="zh-CN" sz="1600" dirty="0" err="1"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swordScript.cs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】: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主角的大招竜刃的控制。</a:t>
            </a:r>
          </a:p>
          <a:p>
            <a:pPr>
              <a:lnSpc>
                <a:spcPct val="120000"/>
              </a:lnSpc>
            </a:pP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22. 【</a:t>
            </a:r>
            <a:r>
              <a:rPr lang="en-US" altLang="zh-CN" sz="1600" dirty="0" err="1">
                <a:latin typeface="Consolas" panose="020B0609020204030204" pitchFamily="49" charset="0"/>
                <a:ea typeface="迷你简古隶" panose="03000509000000000000" pitchFamily="65" charset="-122"/>
                <a:cs typeface="Open Sans" panose="020B0606030504020204" pitchFamily="34" charset="0"/>
              </a:rPr>
              <a:t>Win_Video.cs</a:t>
            </a:r>
            <a:r>
              <a:rPr lang="en-US" altLang="zh-CN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】:</a:t>
            </a:r>
            <a:r>
              <a:rPr lang="zh-CN" altLang="en-US" sz="1600" dirty="0">
                <a:latin typeface="迷你简古隶" panose="03000509000000000000" pitchFamily="65" charset="-122"/>
                <a:ea typeface="迷你简古隶" panose="03000509000000000000" pitchFamily="65" charset="-122"/>
                <a:cs typeface="Open Sans" panose="020B0606030504020204" pitchFamily="34" charset="0"/>
              </a:rPr>
              <a:t>最终致谢视频镜头的控制以及转场。</a:t>
            </a:r>
          </a:p>
          <a:p>
            <a:endParaRPr lang="zh-CN" altLang="en-US" sz="1600" dirty="0">
              <a:latin typeface="迷你简古隶" panose="03000509000000000000" pitchFamily="65" charset="-122"/>
              <a:ea typeface="迷你简古隶" panose="03000509000000000000" pitchFamily="65" charset="-122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91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" t="10183" r="173" b="10183"/>
          <a:stretch>
            <a:fillRect/>
          </a:stretch>
        </p:blipFill>
        <p:spPr>
          <a:xfrm>
            <a:off x="615846" y="508729"/>
            <a:ext cx="10960308" cy="5840543"/>
          </a:xfrm>
          <a:custGeom>
            <a:avLst/>
            <a:gdLst>
              <a:gd name="connsiteX0" fmla="*/ 0 w 10960308"/>
              <a:gd name="connsiteY0" fmla="*/ 0 h 5840543"/>
              <a:gd name="connsiteX1" fmla="*/ 10960308 w 10960308"/>
              <a:gd name="connsiteY1" fmla="*/ 0 h 5840543"/>
              <a:gd name="connsiteX2" fmla="*/ 10960308 w 10960308"/>
              <a:gd name="connsiteY2" fmla="*/ 5840543 h 5840543"/>
              <a:gd name="connsiteX3" fmla="*/ 0 w 10960308"/>
              <a:gd name="connsiteY3" fmla="*/ 5840543 h 584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60308" h="5840543">
                <a:moveTo>
                  <a:pt x="0" y="0"/>
                </a:moveTo>
                <a:lnTo>
                  <a:pt x="10960308" y="0"/>
                </a:lnTo>
                <a:lnTo>
                  <a:pt x="10960308" y="5840543"/>
                </a:lnTo>
                <a:lnTo>
                  <a:pt x="0" y="5840543"/>
                </a:lnTo>
                <a:close/>
              </a:path>
            </a:pathLst>
          </a:custGeom>
        </p:spPr>
      </p:pic>
      <p:sp>
        <p:nvSpPr>
          <p:cNvPr id="3" name="矩形 2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0" y="1795072"/>
            <a:ext cx="12192000" cy="3267856"/>
          </a:xfrm>
          <a:prstGeom prst="rect">
            <a:avLst/>
          </a:prstGeom>
          <a:solidFill>
            <a:schemeClr val="tx1">
              <a:lumMod val="95000"/>
              <a:lumOff val="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矩形 4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 rot="16200000">
            <a:off x="-995479" y="3290501"/>
            <a:ext cx="26068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spc="300" dirty="0">
                <a:solidFill>
                  <a:schemeClr val="bg1">
                    <a:lumMod val="95000"/>
                  </a:schemeClr>
                </a:solidFill>
                <a:latin typeface="AXIS Std L" panose="020B0400000000000000" pitchFamily="34" charset="-128"/>
                <a:ea typeface="AXIS Std L" panose="020B0400000000000000" pitchFamily="34" charset="-128"/>
              </a:rPr>
              <a:t>Minimalism  lifestyle</a:t>
            </a:r>
            <a:endParaRPr lang="zh-CN" altLang="en-US" sz="1200" spc="300" dirty="0">
              <a:solidFill>
                <a:schemeClr val="bg1">
                  <a:lumMod val="95000"/>
                </a:schemeClr>
              </a:solidFill>
              <a:latin typeface="AXIS Std L" panose="020B0400000000000000" pitchFamily="34" charset="-128"/>
              <a:ea typeface="AXIS Std L" panose="020B0400000000000000" pitchFamily="34" charset="-128"/>
            </a:endParaRPr>
          </a:p>
        </p:txBody>
      </p:sp>
      <p:sp>
        <p:nvSpPr>
          <p:cNvPr id="6" name="矩形 5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 rot="16200000">
            <a:off x="10573339" y="3290502"/>
            <a:ext cx="26068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spc="300" dirty="0">
                <a:solidFill>
                  <a:schemeClr val="bg1">
                    <a:lumMod val="95000"/>
                  </a:schemeClr>
                </a:solidFill>
                <a:latin typeface="AXIS Std L" panose="020B0400000000000000" pitchFamily="34" charset="-128"/>
                <a:ea typeface="AXIS Std L" panose="020B0400000000000000" pitchFamily="34" charset="-128"/>
              </a:rPr>
              <a:t>Minimalism  lifestyle</a:t>
            </a:r>
            <a:endParaRPr lang="zh-CN" altLang="en-US" sz="1200" spc="300" dirty="0">
              <a:solidFill>
                <a:schemeClr val="bg1">
                  <a:lumMod val="95000"/>
                </a:schemeClr>
              </a:solidFill>
              <a:latin typeface="AXIS Std L" panose="020B0400000000000000" pitchFamily="34" charset="-128"/>
              <a:ea typeface="AXIS Std L" panose="020B0400000000000000" pitchFamily="34" charset="-128"/>
            </a:endParaRPr>
          </a:p>
        </p:txBody>
      </p:sp>
      <p:sp>
        <p:nvSpPr>
          <p:cNvPr id="9" name="e7d195523061f1c0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e7d195523061f1c0214d268728035a112e1f1a63855fa0d5B3BC3571FB2346650E40B27C71D4ADB669896543E409C0762562804D99F14164E036E91A4D200FB459B9C67F1066513BDCC2663F2655ED5A2F3E64E50905ECC13FD08E412A2449DFC0DEA4732AF4E76A12DAA23714D9A24C7EAC7F7CD8FF94AEC7D4E9162B55FEA74E289784371BE33B</a:t>
            </a:r>
            <a:endParaRPr lang="zh-CN" altLang="en-US" sz="100"/>
          </a:p>
        </p:txBody>
      </p:sp>
      <p:sp>
        <p:nvSpPr>
          <p:cNvPr id="4" name="文本框 3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 txBox="1"/>
          <p:nvPr/>
        </p:nvSpPr>
        <p:spPr>
          <a:xfrm>
            <a:off x="1509010" y="2495291"/>
            <a:ext cx="9203961" cy="1569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sz="9600" spc="300" dirty="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t>THANKS</a:t>
            </a:r>
            <a:endParaRPr lang="zh-CN" altLang="en-US" sz="9600" spc="3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509011" y="3975560"/>
            <a:ext cx="9203960" cy="328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spc="300" dirty="0">
                <a:solidFill>
                  <a:schemeClr val="bg1">
                    <a:lumMod val="95000"/>
                  </a:schemeClr>
                </a:solidFill>
                <a:latin typeface="AXIS Std L" panose="020B0400000000000000" pitchFamily="34" charset="-128"/>
                <a:ea typeface="AXIS Std L" panose="020B0400000000000000" pitchFamily="34" charset="-128"/>
                <a:cs typeface="Open Sans" panose="020B0606030504020204" pitchFamily="34" charset="0"/>
              </a:rPr>
              <a:t>财务小生</a:t>
            </a:r>
            <a:r>
              <a:rPr lang="en-US" altLang="zh-CN" sz="1400" spc="300" dirty="0">
                <a:solidFill>
                  <a:schemeClr val="bg1">
                    <a:lumMod val="95000"/>
                  </a:schemeClr>
                </a:solidFill>
                <a:latin typeface="AXIS Std L" panose="020B0400000000000000" pitchFamily="34" charset="-128"/>
                <a:ea typeface="AXIS Std L" panose="020B0400000000000000" pitchFamily="34" charset="-128"/>
                <a:cs typeface="Open Sans" panose="020B0606030504020204" pitchFamily="34" charset="0"/>
              </a:rPr>
              <a:t>HRZ</a:t>
            </a:r>
            <a:r>
              <a:rPr lang="zh-CN" altLang="en-US" sz="1400" spc="300" dirty="0">
                <a:solidFill>
                  <a:schemeClr val="bg1">
                    <a:lumMod val="95000"/>
                  </a:schemeClr>
                </a:solidFill>
                <a:latin typeface="AXIS Std L" panose="020B0400000000000000" pitchFamily="34" charset="-128"/>
                <a:ea typeface="AXIS Std L" panose="020B0400000000000000" pitchFamily="34" charset="-128"/>
                <a:cs typeface="Open Sans" panose="020B0606030504020204" pitchFamily="34" charset="0"/>
              </a:rPr>
              <a:t>作品</a:t>
            </a:r>
            <a:endParaRPr lang="en-US" altLang="zh-CN" sz="1400" spc="300" dirty="0">
              <a:solidFill>
                <a:schemeClr val="bg1">
                  <a:lumMod val="95000"/>
                </a:schemeClr>
              </a:solidFill>
              <a:latin typeface="AXIS Std L" panose="020B0400000000000000" pitchFamily="34" charset="-128"/>
              <a:ea typeface="AXIS Std L" panose="020B0400000000000000" pitchFamily="34" charset="-128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53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t="16650" b="16650"/>
          <a:stretch>
            <a:fillRect/>
          </a:stretch>
        </p:blipFill>
        <p:spPr>
          <a:xfrm>
            <a:off x="615846" y="508729"/>
            <a:ext cx="10945636" cy="5840543"/>
          </a:xfrm>
          <a:custGeom>
            <a:avLst/>
            <a:gdLst>
              <a:gd name="connsiteX0" fmla="*/ 0 w 10945636"/>
              <a:gd name="connsiteY0" fmla="*/ 0 h 5840543"/>
              <a:gd name="connsiteX1" fmla="*/ 10945636 w 10945636"/>
              <a:gd name="connsiteY1" fmla="*/ 0 h 5840543"/>
              <a:gd name="connsiteX2" fmla="*/ 10945636 w 10945636"/>
              <a:gd name="connsiteY2" fmla="*/ 5840543 h 5840543"/>
              <a:gd name="connsiteX3" fmla="*/ 0 w 10945636"/>
              <a:gd name="connsiteY3" fmla="*/ 5840543 h 584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45636" h="5840543">
                <a:moveTo>
                  <a:pt x="0" y="0"/>
                </a:moveTo>
                <a:lnTo>
                  <a:pt x="10945636" y="0"/>
                </a:lnTo>
                <a:lnTo>
                  <a:pt x="10945636" y="5840543"/>
                </a:lnTo>
                <a:lnTo>
                  <a:pt x="0" y="5840543"/>
                </a:lnTo>
                <a:close/>
              </a:path>
            </a:pathLst>
          </a:custGeom>
        </p:spPr>
      </p:pic>
      <p:sp>
        <p:nvSpPr>
          <p:cNvPr id="6" name="e7d195523061f1c0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 hidden="1"/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e7d195523061f1c0214d268728035a112e1f1a63855fa0d5B3BC3571FB2346650E40B27C71D4ADB669896543E409C0762562804D99F14164E036E91A4D200FB459B9C67F1066513BDCC2663F2655ED5A2F3E64E50905ECC13FD08E412A2449DFC0DEA4732AF4E76A12DAA23714D9A24C7EAC7F7CD8FF94AEC7D4E9162B55FEA74E289784371BE33B</a:t>
            </a:r>
            <a:endParaRPr lang="zh-CN" altLang="en-US" sz="100"/>
          </a:p>
        </p:txBody>
      </p:sp>
      <p:grpSp>
        <p:nvGrpSpPr>
          <p:cNvPr id="17" name="组合 16"/>
          <p:cNvGrpSpPr/>
          <p:nvPr/>
        </p:nvGrpSpPr>
        <p:grpSpPr>
          <a:xfrm>
            <a:off x="0" y="1960336"/>
            <a:ext cx="12192000" cy="2937329"/>
            <a:chOff x="0" y="1960336"/>
            <a:chExt cx="12192000" cy="2937329"/>
          </a:xfrm>
        </p:grpSpPr>
        <p:sp>
          <p:nvSpPr>
            <p:cNvPr id="18" name="矩形 17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  <p:cNvSpPr/>
            <p:nvPr/>
          </p:nvSpPr>
          <p:spPr>
            <a:xfrm>
              <a:off x="0" y="1960336"/>
              <a:ext cx="12192000" cy="293732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  <p:cNvSpPr txBox="1"/>
            <p:nvPr/>
          </p:nvSpPr>
          <p:spPr>
            <a:xfrm>
              <a:off x="2925580" y="2231749"/>
              <a:ext cx="6340839" cy="2394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zh-CN" sz="4800" dirty="0">
                  <a:solidFill>
                    <a:schemeClr val="bg1"/>
                  </a:solidFill>
                  <a:latin typeface="AXIS Std M" panose="020B0600000000000000" pitchFamily="34" charset="-128"/>
                  <a:ea typeface="AXIS Std M" panose="020B0600000000000000" pitchFamily="34" charset="-128"/>
                </a:rPr>
                <a:t>FASHION</a:t>
              </a:r>
            </a:p>
            <a:p>
              <a:pPr algn="ctr">
                <a:lnSpc>
                  <a:spcPct val="110000"/>
                </a:lnSpc>
              </a:pPr>
              <a:r>
                <a:rPr lang="en-US" altLang="zh-CN" sz="4000" dirty="0">
                  <a:solidFill>
                    <a:schemeClr val="bg1"/>
                  </a:solidFill>
                  <a:latin typeface="AXIS Std M" panose="020B0600000000000000" pitchFamily="34" charset="-128"/>
                  <a:ea typeface="AXIS Std M" panose="020B0600000000000000" pitchFamily="34" charset="-128"/>
                </a:rPr>
                <a:t>&amp;</a:t>
              </a:r>
            </a:p>
            <a:p>
              <a:pPr algn="ctr">
                <a:lnSpc>
                  <a:spcPct val="110000"/>
                </a:lnSpc>
              </a:pPr>
              <a:r>
                <a:rPr lang="en-US" altLang="zh-CN" sz="4800" dirty="0">
                  <a:solidFill>
                    <a:schemeClr val="bg1"/>
                  </a:solidFill>
                  <a:latin typeface="AXIS Std M" panose="020B0600000000000000" pitchFamily="34" charset="-128"/>
                  <a:ea typeface="AXIS Std M" panose="020B0600000000000000" pitchFamily="34" charset="-128"/>
                </a:rPr>
                <a:t>BUSINESS</a:t>
              </a:r>
              <a:endParaRPr lang="zh-CN" altLang="en-US" sz="4800" dirty="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endParaRPr>
            </a:p>
          </p:txBody>
        </p:sp>
        <p:sp>
          <p:nvSpPr>
            <p:cNvPr id="20" name="矩形 19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  <p:cNvSpPr/>
            <p:nvPr/>
          </p:nvSpPr>
          <p:spPr>
            <a:xfrm rot="16200000">
              <a:off x="-995479" y="3290501"/>
              <a:ext cx="260680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spc="300" dirty="0">
                  <a:solidFill>
                    <a:schemeClr val="bg1">
                      <a:lumMod val="95000"/>
                    </a:schemeClr>
                  </a:solidFill>
                  <a:latin typeface="AXIS Std L" panose="020B0400000000000000" pitchFamily="34" charset="-128"/>
                  <a:ea typeface="AXIS Std L" panose="020B0400000000000000" pitchFamily="34" charset="-128"/>
                </a:rPr>
                <a:t>Minimalism  lifestyle</a:t>
              </a:r>
              <a:endParaRPr lang="zh-CN" altLang="en-US" sz="1200" spc="300" dirty="0">
                <a:solidFill>
                  <a:schemeClr val="bg1">
                    <a:lumMod val="95000"/>
                  </a:schemeClr>
                </a:solidFill>
                <a:latin typeface="AXIS Std L" panose="020B0400000000000000" pitchFamily="34" charset="-128"/>
                <a:ea typeface="AXIS Std L" panose="020B0400000000000000" pitchFamily="34" charset="-128"/>
              </a:endParaRPr>
            </a:p>
          </p:txBody>
        </p:sp>
        <p:sp>
          <p:nvSpPr>
            <p:cNvPr id="21" name="矩形 20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  <p:cNvSpPr/>
            <p:nvPr/>
          </p:nvSpPr>
          <p:spPr>
            <a:xfrm rot="16200000">
              <a:off x="10573339" y="3290501"/>
              <a:ext cx="260680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spc="300" dirty="0">
                  <a:solidFill>
                    <a:schemeClr val="bg1">
                      <a:lumMod val="95000"/>
                    </a:schemeClr>
                  </a:solidFill>
                  <a:latin typeface="AXIS Std L" panose="020B0400000000000000" pitchFamily="34" charset="-128"/>
                  <a:ea typeface="AXIS Std L" panose="020B0400000000000000" pitchFamily="34" charset="-128"/>
                </a:rPr>
                <a:t>Minimalism  lifestyle</a:t>
              </a:r>
              <a:endParaRPr lang="zh-CN" altLang="en-US" sz="1200" spc="300" dirty="0">
                <a:solidFill>
                  <a:schemeClr val="bg1">
                    <a:lumMod val="95000"/>
                  </a:schemeClr>
                </a:solidFill>
                <a:latin typeface="AXIS Std L" panose="020B0400000000000000" pitchFamily="34" charset="-128"/>
                <a:ea typeface="AXIS Std L" panose="020B04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3926537"/>
      </p:ext>
    </p:extLst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69" r="25794"/>
          <a:stretch>
            <a:fillRect/>
          </a:stretch>
        </p:blipFill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矩形 2"/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370039" y="396763"/>
            <a:ext cx="659567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3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75013" y="205876"/>
            <a:ext cx="3028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a peaceful world 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708066" y="2306216"/>
            <a:ext cx="2308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文悦古典明朝体 (非商业使用) W5" pitchFamily="50" charset="-122"/>
                <a:ea typeface="文悦古典明朝体 (非商业使用) W5" pitchFamily="50" charset="-122"/>
                <a:cs typeface="Open Sans" panose="020B0606030504020204" pitchFamily="34" charset="0"/>
              </a:rPr>
              <a:t>目录</a:t>
            </a:r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AXIS Std R" panose="020B0500000000000000" pitchFamily="34" charset="-128"/>
                <a:ea typeface="AXIS Std R" panose="020B0500000000000000" pitchFamily="34" charset="-128"/>
                <a:cs typeface="Open Sans" panose="020B0606030504020204" pitchFamily="34" charset="0"/>
              </a:rPr>
              <a:t>： 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509212" y="3286049"/>
            <a:ext cx="3786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latin typeface="文悦古典明朝体 (非商业使用) W5" pitchFamily="50" charset="-122"/>
                <a:ea typeface="文悦古典明朝体 (非商业使用) W5" pitchFamily="50" charset="-122"/>
                <a:cs typeface="Open Sans" panose="020B0606030504020204" pitchFamily="34" charset="0"/>
              </a:rPr>
              <a:t>4                         </a:t>
            </a:r>
            <a:r>
              <a:rPr lang="zh-CN" altLang="en-US" sz="1400" b="1" dirty="0">
                <a:latin typeface="文悦古典明朝体 (非商业使用) W5" pitchFamily="50" charset="-122"/>
                <a:ea typeface="文悦古典明朝体 (非商业使用) W5" pitchFamily="50" charset="-122"/>
                <a:cs typeface="Open Sans" panose="020B0606030504020204" pitchFamily="34" charset="0"/>
              </a:rPr>
              <a:t>场景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8509212" y="4054796"/>
            <a:ext cx="3786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latin typeface="文悦古典明朝体 (非商业使用) W5" pitchFamily="50" charset="-122"/>
                <a:ea typeface="文悦古典明朝体 (非商业使用) W5" pitchFamily="50" charset="-122"/>
                <a:cs typeface="Open Sans" panose="020B0606030504020204" pitchFamily="34" charset="0"/>
              </a:rPr>
              <a:t>6                       </a:t>
            </a:r>
            <a:r>
              <a:rPr lang="zh-CN" altLang="en-US" sz="1400" b="1" dirty="0">
                <a:latin typeface="文悦古典明朝体 (非商业使用) W5" pitchFamily="50" charset="-122"/>
                <a:ea typeface="文悦古典明朝体 (非商业使用) W5" pitchFamily="50" charset="-122"/>
                <a:cs typeface="Open Sans" panose="020B0606030504020204" pitchFamily="34" charset="0"/>
              </a:rPr>
              <a:t>角色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8509212" y="4823542"/>
            <a:ext cx="3786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文悦古典明朝体 (非商业使用) W5" pitchFamily="50" charset="-122"/>
                <a:ea typeface="文悦古典明朝体 (非商业使用) W5" pitchFamily="50" charset="-122"/>
                <a:cs typeface="Open Sans" panose="020B0606030504020204" pitchFamily="34" charset="0"/>
              </a:rPr>
              <a:t>9                       </a:t>
            </a:r>
            <a:r>
              <a:rPr lang="zh-CN" altLang="en-US" sz="1400" b="1" dirty="0">
                <a:latin typeface="文悦古典明朝体 (非商业使用) W5" pitchFamily="50" charset="-122"/>
                <a:ea typeface="文悦古典明朝体 (非商业使用) W5" pitchFamily="50" charset="-122"/>
                <a:cs typeface="Open Sans" panose="020B0606030504020204" pitchFamily="34" charset="0"/>
              </a:rPr>
              <a:t>脚本</a:t>
            </a:r>
          </a:p>
        </p:txBody>
      </p:sp>
    </p:spTree>
    <p:extLst>
      <p:ext uri="{BB962C8B-B14F-4D97-AF65-F5344CB8AC3E}">
        <p14:creationId xmlns:p14="http://schemas.microsoft.com/office/powerpoint/2010/main" val="290976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8" b="12528"/>
          <a:stretch>
            <a:fillRect/>
          </a:stretch>
        </p:blipFill>
        <p:spPr>
          <a:xfrm>
            <a:off x="615846" y="508729"/>
            <a:ext cx="10945636" cy="5840544"/>
          </a:xfrm>
          <a:custGeom>
            <a:avLst/>
            <a:gdLst>
              <a:gd name="connsiteX0" fmla="*/ 0 w 10945636"/>
              <a:gd name="connsiteY0" fmla="*/ 0 h 5840544"/>
              <a:gd name="connsiteX1" fmla="*/ 10945636 w 10945636"/>
              <a:gd name="connsiteY1" fmla="*/ 0 h 5840544"/>
              <a:gd name="connsiteX2" fmla="*/ 10945636 w 10945636"/>
              <a:gd name="connsiteY2" fmla="*/ 5840544 h 5840544"/>
              <a:gd name="connsiteX3" fmla="*/ 0 w 10945636"/>
              <a:gd name="connsiteY3" fmla="*/ 5840544 h 584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45636" h="5840544">
                <a:moveTo>
                  <a:pt x="0" y="0"/>
                </a:moveTo>
                <a:lnTo>
                  <a:pt x="10945636" y="0"/>
                </a:lnTo>
                <a:lnTo>
                  <a:pt x="10945636" y="5840544"/>
                </a:lnTo>
                <a:lnTo>
                  <a:pt x="0" y="5840544"/>
                </a:lnTo>
                <a:close/>
              </a:path>
            </a:pathLst>
          </a:custGeom>
        </p:spPr>
      </p:pic>
      <p:sp>
        <p:nvSpPr>
          <p:cNvPr id="16" name="矩形 15"/>
          <p:cNvSpPr/>
          <p:nvPr/>
        </p:nvSpPr>
        <p:spPr>
          <a:xfrm>
            <a:off x="615846" y="508729"/>
            <a:ext cx="10945636" cy="5840544"/>
          </a:xfrm>
          <a:prstGeom prst="rect">
            <a:avLst/>
          </a:prstGeom>
          <a:gradFill flip="none" rotWithShape="1">
            <a:gsLst>
              <a:gs pos="0">
                <a:srgbClr val="B9D2D6">
                  <a:alpha val="70000"/>
                </a:srgbClr>
              </a:gs>
              <a:gs pos="21000">
                <a:srgbClr val="A9C0C3">
                  <a:alpha val="70000"/>
                </a:srgbClr>
              </a:gs>
              <a:gs pos="60000">
                <a:srgbClr val="819191">
                  <a:alpha val="26000"/>
                </a:srgbClr>
              </a:gs>
              <a:gs pos="100000">
                <a:srgbClr val="282828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4207849" y="1853700"/>
            <a:ext cx="3776302" cy="3150600"/>
            <a:chOff x="4207849" y="1853700"/>
            <a:chExt cx="3776302" cy="3150600"/>
          </a:xfrm>
        </p:grpSpPr>
        <p:grpSp>
          <p:nvGrpSpPr>
            <p:cNvPr id="17" name="组合 16"/>
            <p:cNvGrpSpPr/>
            <p:nvPr/>
          </p:nvGrpSpPr>
          <p:grpSpPr>
            <a:xfrm>
              <a:off x="4207849" y="1853700"/>
              <a:ext cx="3776302" cy="3150600"/>
              <a:chOff x="4637345" y="2071542"/>
              <a:chExt cx="3154105" cy="2631496"/>
            </a:xfrm>
          </p:grpSpPr>
          <p:sp>
            <p:nvSpPr>
              <p:cNvPr id="3" name="等腰三角形 2"/>
              <p:cNvSpPr/>
              <p:nvPr/>
            </p:nvSpPr>
            <p:spPr>
              <a:xfrm>
                <a:off x="4771552" y="2099678"/>
                <a:ext cx="3019898" cy="2603360"/>
              </a:xfrm>
              <a:prstGeom prst="triangle">
                <a:avLst/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等腰三角形 3"/>
              <p:cNvSpPr/>
              <p:nvPr/>
            </p:nvSpPr>
            <p:spPr>
              <a:xfrm>
                <a:off x="4637345" y="2071542"/>
                <a:ext cx="2929030" cy="2525026"/>
              </a:xfrm>
              <a:prstGeom prst="triangl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4707240" y="2812257"/>
              <a:ext cx="2762848" cy="1908214"/>
              <a:chOff x="4707240" y="2896665"/>
              <a:chExt cx="2762848" cy="1908214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5624732" y="2896665"/>
                <a:ext cx="94253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8000" dirty="0">
                    <a:solidFill>
                      <a:schemeClr val="bg1"/>
                    </a:solidFill>
                    <a:latin typeface="文悦古典明朝体 (非商业使用) W5" pitchFamily="50" charset="-122"/>
                    <a:ea typeface="文悦古典明朝体 (非商业使用) W5" pitchFamily="50" charset="-122"/>
                    <a:cs typeface="Open Sans" panose="020B0606030504020204" pitchFamily="34" charset="0"/>
                  </a:rPr>
                  <a:t>1</a:t>
                </a:r>
                <a:endParaRPr lang="zh-CN" altLang="en-US" sz="8000" dirty="0">
                  <a:solidFill>
                    <a:schemeClr val="bg1"/>
                  </a:solidFill>
                  <a:latin typeface="文悦古典明朝体 (非商业使用) W5" pitchFamily="50" charset="-122"/>
                  <a:ea typeface="文悦古典明朝体 (非商业使用) W5" pitchFamily="50" charset="-122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4707240" y="4220104"/>
                <a:ext cx="276284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200" dirty="0">
                    <a:solidFill>
                      <a:schemeClr val="bg1"/>
                    </a:solidFill>
                    <a:latin typeface="文悦古典明朝体 (非商业使用) W5" pitchFamily="50" charset="-122"/>
                    <a:ea typeface="文悦古典明朝体 (非商业使用) W5" pitchFamily="50" charset="-122"/>
                    <a:cs typeface="Open Sans" panose="020B0606030504020204" pitchFamily="34" charset="0"/>
                  </a:rPr>
                  <a:t>场景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512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" t="22026" r="622" b="11282"/>
          <a:stretch>
            <a:fillRect/>
          </a:stretch>
        </p:blipFill>
        <p:spPr>
          <a:xfrm>
            <a:off x="3773713" y="1656061"/>
            <a:ext cx="8083323" cy="5201939"/>
          </a:xfrm>
          <a:custGeom>
            <a:avLst/>
            <a:gdLst>
              <a:gd name="connsiteX0" fmla="*/ 0 w 8263606"/>
              <a:gd name="connsiteY0" fmla="*/ 0 h 5317958"/>
              <a:gd name="connsiteX1" fmla="*/ 8263606 w 8263606"/>
              <a:gd name="connsiteY1" fmla="*/ 0 h 5317958"/>
              <a:gd name="connsiteX2" fmla="*/ 8263606 w 8263606"/>
              <a:gd name="connsiteY2" fmla="*/ 5317958 h 5317958"/>
              <a:gd name="connsiteX3" fmla="*/ 0 w 8263606"/>
              <a:gd name="connsiteY3" fmla="*/ 5317958 h 531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63606" h="5317958">
                <a:moveTo>
                  <a:pt x="0" y="0"/>
                </a:moveTo>
                <a:lnTo>
                  <a:pt x="8263606" y="0"/>
                </a:lnTo>
                <a:lnTo>
                  <a:pt x="8263606" y="5317958"/>
                </a:lnTo>
                <a:lnTo>
                  <a:pt x="0" y="5317958"/>
                </a:lnTo>
                <a:close/>
              </a:path>
            </a:pathLst>
          </a:custGeom>
        </p:spPr>
      </p:pic>
      <p:sp>
        <p:nvSpPr>
          <p:cNvPr id="3" name="矩形 2"/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370039" y="396763"/>
            <a:ext cx="659567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5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5412" y="205876"/>
            <a:ext cx="3028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a peaceful world </a:t>
            </a:r>
          </a:p>
        </p:txBody>
      </p:sp>
      <p:sp>
        <p:nvSpPr>
          <p:cNvPr id="7" name="文本框 6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 txBox="1"/>
          <p:nvPr/>
        </p:nvSpPr>
        <p:spPr>
          <a:xfrm>
            <a:off x="334964" y="2733747"/>
            <a:ext cx="5161388" cy="2429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latin typeface="迷你简古隶" panose="03000509000000000000" pitchFamily="65" charset="-122"/>
                <a:ea typeface="迷你简古隶" panose="03000509000000000000" pitchFamily="65" charset="-122"/>
              </a:rPr>
              <a:t>构建了六个场景，</a:t>
            </a:r>
            <a:r>
              <a:rPr lang="zh-CN" altLang="en-US" sz="32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</a:rPr>
              <a:t>分别是：</a:t>
            </a:r>
            <a:r>
              <a:rPr lang="zh-CN" altLang="en-US" sz="3200" dirty="0">
                <a:latin typeface="迷你简古隶" panose="03000509000000000000" pitchFamily="65" charset="-122"/>
                <a:ea typeface="迷你简古隶" panose="03000509000000000000" pitchFamily="65" charset="-122"/>
              </a:rPr>
              <a:t>开场、   关卡选择</a:t>
            </a:r>
            <a:r>
              <a:rPr lang="en-US" altLang="zh-CN" sz="3200" dirty="0">
                <a:latin typeface="迷你简古隶" panose="03000509000000000000" pitchFamily="65" charset="-122"/>
                <a:ea typeface="迷你简古隶" panose="03000509000000000000" pitchFamily="65" charset="-122"/>
              </a:rPr>
              <a:t>&amp;</a:t>
            </a:r>
            <a:r>
              <a:rPr lang="zh-CN" altLang="en-US" sz="32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</a:rPr>
              <a:t>设置、</a:t>
            </a:r>
            <a:r>
              <a:rPr lang="zh-CN" altLang="en-US" sz="3200" dirty="0">
                <a:latin typeface="迷你简古隶" panose="03000509000000000000" pitchFamily="65" charset="-122"/>
                <a:ea typeface="迷你简古隶" panose="03000509000000000000" pitchFamily="65" charset="-122"/>
              </a:rPr>
              <a:t>游戏主剧情、最终</a:t>
            </a:r>
            <a:r>
              <a:rPr lang="zh-CN" altLang="en-US" sz="32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</a:rPr>
              <a:t>关 </a:t>
            </a:r>
            <a:r>
              <a:rPr lang="en-US" altLang="zh-CN" sz="32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</a:rPr>
              <a:t>BOSS </a:t>
            </a:r>
            <a:r>
              <a:rPr lang="zh-CN" altLang="en-US" sz="3200" dirty="0">
                <a:latin typeface="迷你简古隶" panose="03000509000000000000" pitchFamily="65" charset="-122"/>
                <a:ea typeface="迷你简古隶" panose="03000509000000000000" pitchFamily="65" charset="-122"/>
              </a:rPr>
              <a:t>战斗、胜利场景、</a:t>
            </a:r>
            <a:r>
              <a:rPr lang="zh-CN" altLang="en-US" sz="3200" dirty="0">
                <a:solidFill>
                  <a:schemeClr val="bg1"/>
                </a:solidFill>
                <a:latin typeface="迷你简古隶" panose="03000509000000000000" pitchFamily="65" charset="-122"/>
                <a:ea typeface="迷你简古隶" panose="03000509000000000000" pitchFamily="65" charset="-122"/>
              </a:rPr>
              <a:t>失败场景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22079" y="1864905"/>
            <a:ext cx="16042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 dirty="0">
                <a:solidFill>
                  <a:srgbClr val="81919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“</a:t>
            </a:r>
            <a:endParaRPr lang="zh-CN" altLang="en-US" sz="8800" b="1" dirty="0">
              <a:solidFill>
                <a:srgbClr val="81919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272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8" b="12528"/>
          <a:stretch>
            <a:fillRect/>
          </a:stretch>
        </p:blipFill>
        <p:spPr>
          <a:xfrm>
            <a:off x="615846" y="508729"/>
            <a:ext cx="10945636" cy="5840544"/>
          </a:xfrm>
          <a:custGeom>
            <a:avLst/>
            <a:gdLst>
              <a:gd name="connsiteX0" fmla="*/ 0 w 10945636"/>
              <a:gd name="connsiteY0" fmla="*/ 0 h 5840544"/>
              <a:gd name="connsiteX1" fmla="*/ 10945636 w 10945636"/>
              <a:gd name="connsiteY1" fmla="*/ 0 h 5840544"/>
              <a:gd name="connsiteX2" fmla="*/ 10945636 w 10945636"/>
              <a:gd name="connsiteY2" fmla="*/ 5840544 h 5840544"/>
              <a:gd name="connsiteX3" fmla="*/ 0 w 10945636"/>
              <a:gd name="connsiteY3" fmla="*/ 5840544 h 584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45636" h="5840544">
                <a:moveTo>
                  <a:pt x="0" y="0"/>
                </a:moveTo>
                <a:lnTo>
                  <a:pt x="10945636" y="0"/>
                </a:lnTo>
                <a:lnTo>
                  <a:pt x="10945636" y="5840544"/>
                </a:lnTo>
                <a:lnTo>
                  <a:pt x="0" y="5840544"/>
                </a:lnTo>
                <a:close/>
              </a:path>
            </a:pathLst>
          </a:custGeom>
        </p:spPr>
      </p:pic>
      <p:sp>
        <p:nvSpPr>
          <p:cNvPr id="16" name="矩形 15"/>
          <p:cNvSpPr/>
          <p:nvPr/>
        </p:nvSpPr>
        <p:spPr>
          <a:xfrm>
            <a:off x="615846" y="508729"/>
            <a:ext cx="10945636" cy="5840544"/>
          </a:xfrm>
          <a:prstGeom prst="rect">
            <a:avLst/>
          </a:prstGeom>
          <a:gradFill flip="none" rotWithShape="1">
            <a:gsLst>
              <a:gs pos="0">
                <a:srgbClr val="B9D2D6">
                  <a:alpha val="70000"/>
                </a:srgbClr>
              </a:gs>
              <a:gs pos="21000">
                <a:srgbClr val="A9C0C3">
                  <a:alpha val="70000"/>
                </a:srgbClr>
              </a:gs>
              <a:gs pos="60000">
                <a:srgbClr val="819191">
                  <a:alpha val="26000"/>
                </a:srgbClr>
              </a:gs>
              <a:gs pos="100000">
                <a:srgbClr val="282828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4207849" y="1853700"/>
            <a:ext cx="3776302" cy="3150600"/>
            <a:chOff x="4207849" y="1853700"/>
            <a:chExt cx="3776302" cy="3150600"/>
          </a:xfrm>
        </p:grpSpPr>
        <p:grpSp>
          <p:nvGrpSpPr>
            <p:cNvPr id="17" name="组合 16"/>
            <p:cNvGrpSpPr/>
            <p:nvPr/>
          </p:nvGrpSpPr>
          <p:grpSpPr>
            <a:xfrm>
              <a:off x="4207849" y="1853700"/>
              <a:ext cx="3776302" cy="3150600"/>
              <a:chOff x="4637345" y="2071542"/>
              <a:chExt cx="3154105" cy="2631496"/>
            </a:xfrm>
          </p:grpSpPr>
          <p:sp>
            <p:nvSpPr>
              <p:cNvPr id="3" name="等腰三角形 2"/>
              <p:cNvSpPr/>
              <p:nvPr/>
            </p:nvSpPr>
            <p:spPr>
              <a:xfrm>
                <a:off x="4771552" y="2099678"/>
                <a:ext cx="3019898" cy="2603360"/>
              </a:xfrm>
              <a:prstGeom prst="triangle">
                <a:avLst/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等腰三角形 3"/>
              <p:cNvSpPr/>
              <p:nvPr/>
            </p:nvSpPr>
            <p:spPr>
              <a:xfrm>
                <a:off x="4637345" y="2071542"/>
                <a:ext cx="2929030" cy="2525026"/>
              </a:xfrm>
              <a:prstGeom prst="triangl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4710510" y="2812257"/>
              <a:ext cx="2762848" cy="2024210"/>
              <a:chOff x="4710510" y="2896665"/>
              <a:chExt cx="2762848" cy="2024210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5624732" y="2896665"/>
                <a:ext cx="94253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8000" dirty="0">
                    <a:solidFill>
                      <a:schemeClr val="bg1"/>
                    </a:solidFill>
                    <a:latin typeface="文悦古典明朝体 (非商业使用) W5" pitchFamily="50" charset="-122"/>
                    <a:ea typeface="文悦古典明朝体 (非商业使用) W5" pitchFamily="50" charset="-122"/>
                    <a:cs typeface="Open Sans" panose="020B0606030504020204" pitchFamily="34" charset="0"/>
                  </a:rPr>
                  <a:t>2</a:t>
                </a:r>
                <a:endParaRPr lang="zh-CN" altLang="en-US" sz="8000" dirty="0">
                  <a:solidFill>
                    <a:schemeClr val="bg1"/>
                  </a:solidFill>
                  <a:latin typeface="文悦古典明朝体 (非商业使用) W5" pitchFamily="50" charset="-122"/>
                  <a:ea typeface="文悦古典明朝体 (非商业使用) W5" pitchFamily="50" charset="-122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4710510" y="4336100"/>
                <a:ext cx="276284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200" dirty="0">
                    <a:solidFill>
                      <a:schemeClr val="bg1"/>
                    </a:solidFill>
                    <a:latin typeface="文悦古典明朝体 (非商业使用) W5" pitchFamily="50" charset="-122"/>
                    <a:ea typeface="文悦古典明朝体 (非商业使用) W5" pitchFamily="50" charset="-122"/>
                    <a:cs typeface="Open Sans" panose="020B0606030504020204" pitchFamily="34" charset="0"/>
                  </a:rPr>
                  <a:t>角色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824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370039" y="396763"/>
            <a:ext cx="659567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7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5412" y="205876"/>
            <a:ext cx="3028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a peaceful world </a:t>
            </a:r>
          </a:p>
        </p:txBody>
      </p:sp>
      <p:sp>
        <p:nvSpPr>
          <p:cNvPr id="14" name="Freeform 39"/>
          <p:cNvSpPr>
            <a:spLocks noEditPoints="1"/>
          </p:cNvSpPr>
          <p:nvPr/>
        </p:nvSpPr>
        <p:spPr bwMode="auto">
          <a:xfrm>
            <a:off x="4564354" y="2942756"/>
            <a:ext cx="693445" cy="957971"/>
          </a:xfrm>
          <a:custGeom>
            <a:avLst/>
            <a:gdLst>
              <a:gd name="T0" fmla="*/ 220 w 715"/>
              <a:gd name="T1" fmla="*/ 0 h 990"/>
              <a:gd name="T2" fmla="*/ 220 w 715"/>
              <a:gd name="T3" fmla="*/ 210 h 990"/>
              <a:gd name="T4" fmla="*/ 593 w 715"/>
              <a:gd name="T5" fmla="*/ 403 h 990"/>
              <a:gd name="T6" fmla="*/ 599 w 715"/>
              <a:gd name="T7" fmla="*/ 328 h 990"/>
              <a:gd name="T8" fmla="*/ 546 w 715"/>
              <a:gd name="T9" fmla="*/ 313 h 990"/>
              <a:gd name="T10" fmla="*/ 492 w 715"/>
              <a:gd name="T11" fmla="*/ 328 h 990"/>
              <a:gd name="T12" fmla="*/ 498 w 715"/>
              <a:gd name="T13" fmla="*/ 366 h 990"/>
              <a:gd name="T14" fmla="*/ 402 w 715"/>
              <a:gd name="T15" fmla="*/ 347 h 990"/>
              <a:gd name="T16" fmla="*/ 321 w 715"/>
              <a:gd name="T17" fmla="*/ 256 h 990"/>
              <a:gd name="T18" fmla="*/ 228 w 715"/>
              <a:gd name="T19" fmla="*/ 226 h 990"/>
              <a:gd name="T20" fmla="*/ 218 w 715"/>
              <a:gd name="T21" fmla="*/ 498 h 990"/>
              <a:gd name="T22" fmla="*/ 209 w 715"/>
              <a:gd name="T23" fmla="*/ 226 h 990"/>
              <a:gd name="T24" fmla="*/ 111 w 715"/>
              <a:gd name="T25" fmla="*/ 565 h 990"/>
              <a:gd name="T26" fmla="*/ 135 w 715"/>
              <a:gd name="T27" fmla="*/ 571 h 990"/>
              <a:gd name="T28" fmla="*/ 97 w 715"/>
              <a:gd name="T29" fmla="*/ 938 h 990"/>
              <a:gd name="T30" fmla="*/ 142 w 715"/>
              <a:gd name="T31" fmla="*/ 990 h 990"/>
              <a:gd name="T32" fmla="*/ 225 w 715"/>
              <a:gd name="T33" fmla="*/ 582 h 990"/>
              <a:gd name="T34" fmla="*/ 326 w 715"/>
              <a:gd name="T35" fmla="*/ 990 h 990"/>
              <a:gd name="T36" fmla="*/ 371 w 715"/>
              <a:gd name="T37" fmla="*/ 936 h 990"/>
              <a:gd name="T38" fmla="*/ 314 w 715"/>
              <a:gd name="T39" fmla="*/ 570 h 990"/>
              <a:gd name="T40" fmla="*/ 347 w 715"/>
              <a:gd name="T41" fmla="*/ 399 h 990"/>
              <a:gd name="T42" fmla="*/ 442 w 715"/>
              <a:gd name="T43" fmla="*/ 460 h 990"/>
              <a:gd name="T44" fmla="*/ 382 w 715"/>
              <a:gd name="T45" fmla="*/ 625 h 990"/>
              <a:gd name="T46" fmla="*/ 715 w 715"/>
              <a:gd name="T47" fmla="*/ 625 h 990"/>
              <a:gd name="T48" fmla="*/ 139 w 715"/>
              <a:gd name="T49" fmla="*/ 493 h 990"/>
              <a:gd name="T50" fmla="*/ 147 w 715"/>
              <a:gd name="T51" fmla="*/ 326 h 990"/>
              <a:gd name="T52" fmla="*/ 556 w 715"/>
              <a:gd name="T53" fmla="*/ 677 h 990"/>
              <a:gd name="T54" fmla="*/ 539 w 715"/>
              <a:gd name="T55" fmla="*/ 708 h 990"/>
              <a:gd name="T56" fmla="*/ 496 w 715"/>
              <a:gd name="T57" fmla="*/ 665 h 990"/>
              <a:gd name="T58" fmla="*/ 543 w 715"/>
              <a:gd name="T59" fmla="*/ 658 h 990"/>
              <a:gd name="T60" fmla="*/ 545 w 715"/>
              <a:gd name="T61" fmla="*/ 595 h 990"/>
              <a:gd name="T62" fmla="*/ 541 w 715"/>
              <a:gd name="T63" fmla="*/ 498 h 990"/>
              <a:gd name="T64" fmla="*/ 558 w 715"/>
              <a:gd name="T65" fmla="*/ 469 h 990"/>
              <a:gd name="T66" fmla="*/ 594 w 715"/>
              <a:gd name="T67" fmla="*/ 507 h 990"/>
              <a:gd name="T68" fmla="*/ 552 w 715"/>
              <a:gd name="T69" fmla="*/ 517 h 990"/>
              <a:gd name="T70" fmla="*/ 557 w 715"/>
              <a:gd name="T71" fmla="*/ 575 h 990"/>
              <a:gd name="T72" fmla="*/ 556 w 715"/>
              <a:gd name="T73" fmla="*/ 677 h 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15" h="990">
                <a:moveTo>
                  <a:pt x="120" y="105"/>
                </a:moveTo>
                <a:cubicBezTo>
                  <a:pt x="120" y="47"/>
                  <a:pt x="165" y="0"/>
                  <a:pt x="220" y="0"/>
                </a:cubicBezTo>
                <a:cubicBezTo>
                  <a:pt x="275" y="0"/>
                  <a:pt x="319" y="47"/>
                  <a:pt x="319" y="105"/>
                </a:cubicBezTo>
                <a:cubicBezTo>
                  <a:pt x="319" y="163"/>
                  <a:pt x="275" y="210"/>
                  <a:pt x="220" y="210"/>
                </a:cubicBezTo>
                <a:cubicBezTo>
                  <a:pt x="165" y="210"/>
                  <a:pt x="120" y="163"/>
                  <a:pt x="120" y="105"/>
                </a:cubicBezTo>
                <a:close/>
                <a:moveTo>
                  <a:pt x="593" y="403"/>
                </a:moveTo>
                <a:cubicBezTo>
                  <a:pt x="589" y="377"/>
                  <a:pt x="591" y="343"/>
                  <a:pt x="619" y="329"/>
                </a:cubicBezTo>
                <a:cubicBezTo>
                  <a:pt x="619" y="329"/>
                  <a:pt x="615" y="317"/>
                  <a:pt x="599" y="328"/>
                </a:cubicBezTo>
                <a:cubicBezTo>
                  <a:pt x="583" y="338"/>
                  <a:pt x="572" y="336"/>
                  <a:pt x="567" y="329"/>
                </a:cubicBezTo>
                <a:cubicBezTo>
                  <a:pt x="564" y="326"/>
                  <a:pt x="556" y="313"/>
                  <a:pt x="546" y="313"/>
                </a:cubicBezTo>
                <a:cubicBezTo>
                  <a:pt x="536" y="312"/>
                  <a:pt x="527" y="326"/>
                  <a:pt x="524" y="329"/>
                </a:cubicBezTo>
                <a:cubicBezTo>
                  <a:pt x="519" y="336"/>
                  <a:pt x="509" y="338"/>
                  <a:pt x="492" y="328"/>
                </a:cubicBezTo>
                <a:cubicBezTo>
                  <a:pt x="476" y="317"/>
                  <a:pt x="473" y="329"/>
                  <a:pt x="473" y="329"/>
                </a:cubicBezTo>
                <a:cubicBezTo>
                  <a:pt x="488" y="337"/>
                  <a:pt x="495" y="351"/>
                  <a:pt x="498" y="366"/>
                </a:cubicBezTo>
                <a:cubicBezTo>
                  <a:pt x="500" y="374"/>
                  <a:pt x="448" y="386"/>
                  <a:pt x="440" y="386"/>
                </a:cubicBezTo>
                <a:cubicBezTo>
                  <a:pt x="418" y="385"/>
                  <a:pt x="411" y="365"/>
                  <a:pt x="402" y="347"/>
                </a:cubicBezTo>
                <a:cubicBezTo>
                  <a:pt x="394" y="333"/>
                  <a:pt x="386" y="320"/>
                  <a:pt x="377" y="308"/>
                </a:cubicBezTo>
                <a:cubicBezTo>
                  <a:pt x="361" y="288"/>
                  <a:pt x="342" y="270"/>
                  <a:pt x="321" y="256"/>
                </a:cubicBezTo>
                <a:cubicBezTo>
                  <a:pt x="305" y="245"/>
                  <a:pt x="287" y="237"/>
                  <a:pt x="268" y="232"/>
                </a:cubicBezTo>
                <a:cubicBezTo>
                  <a:pt x="266" y="231"/>
                  <a:pt x="228" y="225"/>
                  <a:pt x="228" y="226"/>
                </a:cubicBezTo>
                <a:cubicBezTo>
                  <a:pt x="228" y="226"/>
                  <a:pt x="249" y="460"/>
                  <a:pt x="249" y="460"/>
                </a:cubicBezTo>
                <a:cubicBezTo>
                  <a:pt x="218" y="498"/>
                  <a:pt x="218" y="498"/>
                  <a:pt x="218" y="498"/>
                </a:cubicBezTo>
                <a:cubicBezTo>
                  <a:pt x="183" y="460"/>
                  <a:pt x="183" y="460"/>
                  <a:pt x="183" y="460"/>
                </a:cubicBezTo>
                <a:cubicBezTo>
                  <a:pt x="183" y="460"/>
                  <a:pt x="210" y="226"/>
                  <a:pt x="209" y="226"/>
                </a:cubicBezTo>
                <a:cubicBezTo>
                  <a:pt x="182" y="225"/>
                  <a:pt x="92" y="234"/>
                  <a:pt x="30" y="369"/>
                </a:cubicBezTo>
                <a:cubicBezTo>
                  <a:pt x="0" y="432"/>
                  <a:pt x="66" y="534"/>
                  <a:pt x="111" y="565"/>
                </a:cubicBezTo>
                <a:cubicBezTo>
                  <a:pt x="117" y="570"/>
                  <a:pt x="124" y="572"/>
                  <a:pt x="131" y="572"/>
                </a:cubicBezTo>
                <a:cubicBezTo>
                  <a:pt x="132" y="572"/>
                  <a:pt x="134" y="571"/>
                  <a:pt x="135" y="571"/>
                </a:cubicBezTo>
                <a:cubicBezTo>
                  <a:pt x="134" y="583"/>
                  <a:pt x="134" y="583"/>
                  <a:pt x="134" y="583"/>
                </a:cubicBezTo>
                <a:cubicBezTo>
                  <a:pt x="97" y="938"/>
                  <a:pt x="97" y="938"/>
                  <a:pt x="97" y="938"/>
                </a:cubicBezTo>
                <a:cubicBezTo>
                  <a:pt x="95" y="964"/>
                  <a:pt x="112" y="987"/>
                  <a:pt x="137" y="989"/>
                </a:cubicBezTo>
                <a:cubicBezTo>
                  <a:pt x="138" y="990"/>
                  <a:pt x="140" y="990"/>
                  <a:pt x="142" y="990"/>
                </a:cubicBezTo>
                <a:cubicBezTo>
                  <a:pt x="164" y="990"/>
                  <a:pt x="184" y="972"/>
                  <a:pt x="186" y="948"/>
                </a:cubicBezTo>
                <a:cubicBezTo>
                  <a:pt x="225" y="582"/>
                  <a:pt x="225" y="582"/>
                  <a:pt x="225" y="582"/>
                </a:cubicBezTo>
                <a:cubicBezTo>
                  <a:pt x="282" y="951"/>
                  <a:pt x="282" y="951"/>
                  <a:pt x="282" y="951"/>
                </a:cubicBezTo>
                <a:cubicBezTo>
                  <a:pt x="286" y="973"/>
                  <a:pt x="305" y="990"/>
                  <a:pt x="326" y="990"/>
                </a:cubicBezTo>
                <a:cubicBezTo>
                  <a:pt x="329" y="990"/>
                  <a:pt x="331" y="989"/>
                  <a:pt x="334" y="989"/>
                </a:cubicBezTo>
                <a:cubicBezTo>
                  <a:pt x="358" y="985"/>
                  <a:pt x="375" y="961"/>
                  <a:pt x="371" y="936"/>
                </a:cubicBezTo>
                <a:cubicBezTo>
                  <a:pt x="313" y="571"/>
                  <a:pt x="313" y="571"/>
                  <a:pt x="313" y="571"/>
                </a:cubicBezTo>
                <a:cubicBezTo>
                  <a:pt x="313" y="571"/>
                  <a:pt x="314" y="571"/>
                  <a:pt x="314" y="570"/>
                </a:cubicBezTo>
                <a:cubicBezTo>
                  <a:pt x="295" y="328"/>
                  <a:pt x="295" y="328"/>
                  <a:pt x="295" y="328"/>
                </a:cubicBezTo>
                <a:cubicBezTo>
                  <a:pt x="313" y="343"/>
                  <a:pt x="331" y="365"/>
                  <a:pt x="347" y="399"/>
                </a:cubicBezTo>
                <a:cubicBezTo>
                  <a:pt x="360" y="428"/>
                  <a:pt x="384" y="448"/>
                  <a:pt x="413" y="457"/>
                </a:cubicBezTo>
                <a:cubicBezTo>
                  <a:pt x="422" y="459"/>
                  <a:pt x="432" y="460"/>
                  <a:pt x="442" y="460"/>
                </a:cubicBezTo>
                <a:cubicBezTo>
                  <a:pt x="443" y="460"/>
                  <a:pt x="445" y="460"/>
                  <a:pt x="446" y="460"/>
                </a:cubicBezTo>
                <a:cubicBezTo>
                  <a:pt x="410" y="508"/>
                  <a:pt x="382" y="572"/>
                  <a:pt x="382" y="625"/>
                </a:cubicBezTo>
                <a:cubicBezTo>
                  <a:pt x="382" y="723"/>
                  <a:pt x="457" y="802"/>
                  <a:pt x="548" y="802"/>
                </a:cubicBezTo>
                <a:cubicBezTo>
                  <a:pt x="640" y="802"/>
                  <a:pt x="715" y="723"/>
                  <a:pt x="715" y="625"/>
                </a:cubicBezTo>
                <a:cubicBezTo>
                  <a:pt x="715" y="548"/>
                  <a:pt x="654" y="441"/>
                  <a:pt x="593" y="403"/>
                </a:cubicBezTo>
                <a:close/>
                <a:moveTo>
                  <a:pt x="139" y="493"/>
                </a:moveTo>
                <a:cubicBezTo>
                  <a:pt x="113" y="466"/>
                  <a:pt x="89" y="416"/>
                  <a:pt x="94" y="402"/>
                </a:cubicBezTo>
                <a:cubicBezTo>
                  <a:pt x="111" y="364"/>
                  <a:pt x="130" y="341"/>
                  <a:pt x="147" y="326"/>
                </a:cubicBezTo>
                <a:lnTo>
                  <a:pt x="139" y="493"/>
                </a:lnTo>
                <a:close/>
                <a:moveTo>
                  <a:pt x="556" y="677"/>
                </a:moveTo>
                <a:cubicBezTo>
                  <a:pt x="556" y="708"/>
                  <a:pt x="556" y="708"/>
                  <a:pt x="556" y="708"/>
                </a:cubicBezTo>
                <a:cubicBezTo>
                  <a:pt x="539" y="708"/>
                  <a:pt x="539" y="708"/>
                  <a:pt x="539" y="708"/>
                </a:cubicBezTo>
                <a:cubicBezTo>
                  <a:pt x="539" y="678"/>
                  <a:pt x="539" y="678"/>
                  <a:pt x="539" y="678"/>
                </a:cubicBezTo>
                <a:cubicBezTo>
                  <a:pt x="523" y="678"/>
                  <a:pt x="506" y="673"/>
                  <a:pt x="496" y="665"/>
                </a:cubicBezTo>
                <a:cubicBezTo>
                  <a:pt x="503" y="646"/>
                  <a:pt x="503" y="646"/>
                  <a:pt x="503" y="646"/>
                </a:cubicBezTo>
                <a:cubicBezTo>
                  <a:pt x="513" y="653"/>
                  <a:pt x="527" y="658"/>
                  <a:pt x="543" y="658"/>
                </a:cubicBezTo>
                <a:cubicBezTo>
                  <a:pt x="563" y="658"/>
                  <a:pt x="576" y="646"/>
                  <a:pt x="576" y="630"/>
                </a:cubicBezTo>
                <a:cubicBezTo>
                  <a:pt x="576" y="614"/>
                  <a:pt x="565" y="604"/>
                  <a:pt x="545" y="595"/>
                </a:cubicBezTo>
                <a:cubicBezTo>
                  <a:pt x="516" y="584"/>
                  <a:pt x="499" y="570"/>
                  <a:pt x="499" y="545"/>
                </a:cubicBezTo>
                <a:cubicBezTo>
                  <a:pt x="499" y="521"/>
                  <a:pt x="515" y="503"/>
                  <a:pt x="541" y="498"/>
                </a:cubicBezTo>
                <a:cubicBezTo>
                  <a:pt x="541" y="469"/>
                  <a:pt x="541" y="469"/>
                  <a:pt x="541" y="469"/>
                </a:cubicBezTo>
                <a:cubicBezTo>
                  <a:pt x="558" y="469"/>
                  <a:pt x="558" y="469"/>
                  <a:pt x="558" y="469"/>
                </a:cubicBezTo>
                <a:cubicBezTo>
                  <a:pt x="558" y="497"/>
                  <a:pt x="558" y="497"/>
                  <a:pt x="558" y="497"/>
                </a:cubicBezTo>
                <a:cubicBezTo>
                  <a:pt x="575" y="498"/>
                  <a:pt x="586" y="502"/>
                  <a:pt x="594" y="507"/>
                </a:cubicBezTo>
                <a:cubicBezTo>
                  <a:pt x="587" y="526"/>
                  <a:pt x="587" y="526"/>
                  <a:pt x="587" y="526"/>
                </a:cubicBezTo>
                <a:cubicBezTo>
                  <a:pt x="581" y="523"/>
                  <a:pt x="570" y="517"/>
                  <a:pt x="552" y="517"/>
                </a:cubicBezTo>
                <a:cubicBezTo>
                  <a:pt x="531" y="517"/>
                  <a:pt x="523" y="530"/>
                  <a:pt x="523" y="542"/>
                </a:cubicBezTo>
                <a:cubicBezTo>
                  <a:pt x="523" y="557"/>
                  <a:pt x="533" y="564"/>
                  <a:pt x="557" y="575"/>
                </a:cubicBezTo>
                <a:cubicBezTo>
                  <a:pt x="586" y="587"/>
                  <a:pt x="600" y="602"/>
                  <a:pt x="600" y="628"/>
                </a:cubicBezTo>
                <a:cubicBezTo>
                  <a:pt x="600" y="651"/>
                  <a:pt x="585" y="672"/>
                  <a:pt x="556" y="6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文本框 14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 txBox="1"/>
          <p:nvPr/>
        </p:nvSpPr>
        <p:spPr>
          <a:xfrm>
            <a:off x="465165" y="1067230"/>
            <a:ext cx="53338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rgbClr val="282828"/>
                </a:solidFill>
                <a:latin typeface="文悦古典明朝体 (非商业使用) W5" pitchFamily="50" charset="-122"/>
                <a:ea typeface="文悦古典明朝体 (非商业使用) W5" pitchFamily="50" charset="-122"/>
              </a:rPr>
              <a:t>三种角色</a:t>
            </a:r>
            <a:endParaRPr lang="en-US" altLang="zh-CN" sz="6600" dirty="0">
              <a:solidFill>
                <a:srgbClr val="282828"/>
              </a:solidFill>
              <a:latin typeface="文悦古典明朝体 (非商业使用) W5" pitchFamily="50" charset="-122"/>
              <a:ea typeface="文悦古典明朝体 (非商业使用) W5" pitchFamily="50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53C823A-CF90-4C75-87EB-C9A654FC6C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48" t="30104" r="46684"/>
          <a:stretch/>
        </p:blipFill>
        <p:spPr>
          <a:xfrm>
            <a:off x="467025" y="2466425"/>
            <a:ext cx="2876400" cy="286860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F67D26D-1A33-4F5F-B01C-08F887A753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3470"/>
          <a:stretch/>
        </p:blipFill>
        <p:spPr>
          <a:xfrm>
            <a:off x="4705350" y="3560201"/>
            <a:ext cx="2781300" cy="110799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0E499CDF-C8DB-4E8E-98EF-C1CD548C98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442" b="55970"/>
          <a:stretch/>
        </p:blipFill>
        <p:spPr>
          <a:xfrm>
            <a:off x="8848575" y="2466428"/>
            <a:ext cx="3028013" cy="286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1497456" y="0"/>
            <a:ext cx="353666" cy="7195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370039" y="396763"/>
            <a:ext cx="659567" cy="307777"/>
          </a:xfrm>
          <a:noFill/>
        </p:spPr>
        <p:txBody>
          <a:bodyPr wrap="square" rtlCol="0">
            <a:spAutoFit/>
          </a:bodyPr>
          <a:lstStyle/>
          <a:p>
            <a:pPr algn="ctr"/>
            <a:fld id="{52EACAB8-BDC7-46D8-AED4-E3A5E447E221}" type="slidenum">
              <a:rPr lang="zh-CN" altLang="en-US" sz="1400">
                <a:solidFill>
                  <a:schemeClr val="bg1"/>
                </a:solidFill>
                <a:latin typeface="AXIS Std M" panose="020B0600000000000000" pitchFamily="34" charset="-128"/>
                <a:ea typeface="AXIS Std M" panose="020B0600000000000000" pitchFamily="34" charset="-128"/>
              </a:rPr>
              <a:pPr algn="ctr"/>
              <a:t>8</a:t>
            </a:fld>
            <a:endParaRPr lang="zh-CN" altLang="en-US" sz="1400" dirty="0">
              <a:solidFill>
                <a:schemeClr val="bg1"/>
              </a:solidFill>
              <a:latin typeface="AXIS Std M" panose="020B0600000000000000" pitchFamily="34" charset="-128"/>
              <a:ea typeface="AXIS Std M" panose="020B0600000000000000" pitchFamily="34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5412" y="205876"/>
            <a:ext cx="3028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a peaceful world </a:t>
            </a:r>
          </a:p>
        </p:txBody>
      </p:sp>
      <p:grpSp>
        <p:nvGrpSpPr>
          <p:cNvPr id="250" name="组合 249"/>
          <p:cNvGrpSpPr/>
          <p:nvPr/>
        </p:nvGrpSpPr>
        <p:grpSpPr>
          <a:xfrm>
            <a:off x="-2977959" y="719528"/>
            <a:ext cx="8707199" cy="5627914"/>
            <a:chOff x="-3733388" y="719528"/>
            <a:chExt cx="8707199" cy="5627914"/>
          </a:xfrm>
        </p:grpSpPr>
        <p:pic>
          <p:nvPicPr>
            <p:cNvPr id="246" name="图片 245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3388" y="719528"/>
              <a:ext cx="8707199" cy="5627914"/>
            </a:xfrm>
            <a:prstGeom prst="rect">
              <a:avLst/>
            </a:prstGeom>
          </p:spPr>
        </p:pic>
        <p:pic>
          <p:nvPicPr>
            <p:cNvPr id="248" name="图片 24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299569" y="1624520"/>
              <a:ext cx="6786999" cy="3817263"/>
            </a:xfrm>
            <a:custGeom>
              <a:avLst/>
              <a:gdLst>
                <a:gd name="connsiteX0" fmla="*/ 0 w 6172200"/>
                <a:gd name="connsiteY0" fmla="*/ 0 h 3981450"/>
                <a:gd name="connsiteX1" fmla="*/ 6172200 w 6172200"/>
                <a:gd name="connsiteY1" fmla="*/ 0 h 3981450"/>
                <a:gd name="connsiteX2" fmla="*/ 6172200 w 6172200"/>
                <a:gd name="connsiteY2" fmla="*/ 3981450 h 3981450"/>
                <a:gd name="connsiteX3" fmla="*/ 0 w 6172200"/>
                <a:gd name="connsiteY3" fmla="*/ 3981450 h 398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72200" h="3981450">
                  <a:moveTo>
                    <a:pt x="0" y="0"/>
                  </a:moveTo>
                  <a:lnTo>
                    <a:pt x="6172200" y="0"/>
                  </a:lnTo>
                  <a:lnTo>
                    <a:pt x="6172200" y="3981450"/>
                  </a:lnTo>
                  <a:lnTo>
                    <a:pt x="0" y="3981450"/>
                  </a:lnTo>
                  <a:close/>
                </a:path>
              </a:pathLst>
            </a:custGeom>
            <a:ln>
              <a:solidFill>
                <a:srgbClr val="282828"/>
              </a:solidFill>
            </a:ln>
          </p:spPr>
        </p:pic>
      </p:grpSp>
      <p:sp>
        <p:nvSpPr>
          <p:cNvPr id="251" name="文本框 250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 txBox="1"/>
          <p:nvPr/>
        </p:nvSpPr>
        <p:spPr>
          <a:xfrm>
            <a:off x="6078079" y="1769988"/>
            <a:ext cx="5333850" cy="3318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6000" dirty="0">
                <a:solidFill>
                  <a:srgbClr val="282828"/>
                </a:solidFill>
                <a:latin typeface="文悦古典明朝体 (非商业使用) W5" pitchFamily="50" charset="-122"/>
                <a:ea typeface="文悦古典明朝体 (非商业使用) W5" pitchFamily="50" charset="-122"/>
              </a:rPr>
              <a:t>五十余份素材</a:t>
            </a:r>
            <a:endParaRPr lang="en-US" altLang="zh-CN" sz="6000" dirty="0">
              <a:solidFill>
                <a:srgbClr val="282828"/>
              </a:solidFill>
              <a:latin typeface="文悦古典明朝体 (非商业使用) W5" pitchFamily="50" charset="-122"/>
              <a:ea typeface="文悦古典明朝体 (非商业使用) W5" pitchFamily="50" charset="-122"/>
            </a:endParaRPr>
          </a:p>
          <a:p>
            <a:pPr>
              <a:lnSpc>
                <a:spcPct val="120000"/>
              </a:lnSpc>
            </a:pPr>
            <a:endParaRPr lang="en-US" altLang="zh-CN" sz="6000" dirty="0">
              <a:solidFill>
                <a:srgbClr val="282828"/>
              </a:solidFill>
              <a:latin typeface="文悦古典明朝体 (非商业使用) W5" pitchFamily="50" charset="-122"/>
              <a:ea typeface="文悦古典明朝体 (非商业使用) W5" pitchFamily="50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6000" dirty="0">
                <a:solidFill>
                  <a:srgbClr val="282828"/>
                </a:solidFill>
                <a:latin typeface="文悦古典明朝体 (非商业使用) W5" pitchFamily="50" charset="-122"/>
                <a:ea typeface="文悦古典明朝体 (非商业使用) W5" pitchFamily="50" charset="-122"/>
              </a:rPr>
              <a:t>三十余种音效</a:t>
            </a:r>
            <a:endParaRPr lang="en-US" altLang="zh-CN" sz="6000" dirty="0">
              <a:solidFill>
                <a:srgbClr val="282828"/>
              </a:solidFill>
              <a:latin typeface="文悦古典明朝体 (非商业使用) W5" pitchFamily="50" charset="-122"/>
              <a:ea typeface="文悦古典明朝体 (非商业使用) W5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7625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8" b="12528"/>
          <a:stretch>
            <a:fillRect/>
          </a:stretch>
        </p:blipFill>
        <p:spPr>
          <a:xfrm>
            <a:off x="615846" y="508729"/>
            <a:ext cx="10945636" cy="5840544"/>
          </a:xfrm>
          <a:custGeom>
            <a:avLst/>
            <a:gdLst>
              <a:gd name="connsiteX0" fmla="*/ 0 w 10945636"/>
              <a:gd name="connsiteY0" fmla="*/ 0 h 5840544"/>
              <a:gd name="connsiteX1" fmla="*/ 10945636 w 10945636"/>
              <a:gd name="connsiteY1" fmla="*/ 0 h 5840544"/>
              <a:gd name="connsiteX2" fmla="*/ 10945636 w 10945636"/>
              <a:gd name="connsiteY2" fmla="*/ 5840544 h 5840544"/>
              <a:gd name="connsiteX3" fmla="*/ 0 w 10945636"/>
              <a:gd name="connsiteY3" fmla="*/ 5840544 h 584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45636" h="5840544">
                <a:moveTo>
                  <a:pt x="0" y="0"/>
                </a:moveTo>
                <a:lnTo>
                  <a:pt x="10945636" y="0"/>
                </a:lnTo>
                <a:lnTo>
                  <a:pt x="10945636" y="5840544"/>
                </a:lnTo>
                <a:lnTo>
                  <a:pt x="0" y="5840544"/>
                </a:lnTo>
                <a:close/>
              </a:path>
            </a:pathLst>
          </a:custGeom>
        </p:spPr>
      </p:pic>
      <p:sp>
        <p:nvSpPr>
          <p:cNvPr id="16" name="矩形 15"/>
          <p:cNvSpPr/>
          <p:nvPr/>
        </p:nvSpPr>
        <p:spPr>
          <a:xfrm>
            <a:off x="615846" y="508729"/>
            <a:ext cx="10945636" cy="5840544"/>
          </a:xfrm>
          <a:prstGeom prst="rect">
            <a:avLst/>
          </a:prstGeom>
          <a:gradFill flip="none" rotWithShape="1">
            <a:gsLst>
              <a:gs pos="0">
                <a:srgbClr val="B9D2D6">
                  <a:alpha val="70000"/>
                </a:srgbClr>
              </a:gs>
              <a:gs pos="21000">
                <a:srgbClr val="A9C0C3">
                  <a:alpha val="70000"/>
                </a:srgbClr>
              </a:gs>
              <a:gs pos="60000">
                <a:srgbClr val="819191">
                  <a:alpha val="26000"/>
                </a:srgbClr>
              </a:gs>
              <a:gs pos="100000">
                <a:srgbClr val="282828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4207849" y="1853700"/>
            <a:ext cx="3776302" cy="3150600"/>
            <a:chOff x="4207849" y="1853700"/>
            <a:chExt cx="3776302" cy="3150600"/>
          </a:xfrm>
        </p:grpSpPr>
        <p:grpSp>
          <p:nvGrpSpPr>
            <p:cNvPr id="17" name="组合 16"/>
            <p:cNvGrpSpPr/>
            <p:nvPr/>
          </p:nvGrpSpPr>
          <p:grpSpPr>
            <a:xfrm>
              <a:off x="4207849" y="1853700"/>
              <a:ext cx="3776302" cy="3150600"/>
              <a:chOff x="4637345" y="2071542"/>
              <a:chExt cx="3154105" cy="2631496"/>
            </a:xfrm>
          </p:grpSpPr>
          <p:sp>
            <p:nvSpPr>
              <p:cNvPr id="3" name="等腰三角形 2"/>
              <p:cNvSpPr/>
              <p:nvPr/>
            </p:nvSpPr>
            <p:spPr>
              <a:xfrm>
                <a:off x="4771552" y="2099678"/>
                <a:ext cx="3019898" cy="2603360"/>
              </a:xfrm>
              <a:prstGeom prst="triangle">
                <a:avLst/>
              </a:prstGeom>
              <a:solidFill>
                <a:srgbClr val="2828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等腰三角形 3"/>
              <p:cNvSpPr/>
              <p:nvPr/>
            </p:nvSpPr>
            <p:spPr>
              <a:xfrm>
                <a:off x="4637345" y="2071542"/>
                <a:ext cx="2929030" cy="2525026"/>
              </a:xfrm>
              <a:prstGeom prst="triangl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4710510" y="2812257"/>
              <a:ext cx="2762848" cy="2024210"/>
              <a:chOff x="4710510" y="2896665"/>
              <a:chExt cx="2762848" cy="2024210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5624732" y="2896665"/>
                <a:ext cx="94253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8000" dirty="0">
                    <a:solidFill>
                      <a:schemeClr val="bg1"/>
                    </a:solidFill>
                    <a:latin typeface="文悦古典明朝体 (非商业使用) W5" pitchFamily="50" charset="-122"/>
                    <a:ea typeface="文悦古典明朝体 (非商业使用) W5" pitchFamily="50" charset="-122"/>
                    <a:cs typeface="Open Sans" panose="020B0606030504020204" pitchFamily="34" charset="0"/>
                  </a:rPr>
                  <a:t>3</a:t>
                </a:r>
                <a:endParaRPr lang="zh-CN" altLang="en-US" sz="8000" dirty="0">
                  <a:solidFill>
                    <a:schemeClr val="bg1"/>
                  </a:solidFill>
                  <a:latin typeface="文悦古典明朝体 (非商业使用) W5" pitchFamily="50" charset="-122"/>
                  <a:ea typeface="文悦古典明朝体 (非商业使用) W5" pitchFamily="50" charset="-122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4710510" y="4336100"/>
                <a:ext cx="276284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200" dirty="0">
                    <a:solidFill>
                      <a:schemeClr val="bg1"/>
                    </a:solidFill>
                    <a:latin typeface="文悦古典明朝体 (非商业使用) W5" pitchFamily="50" charset="-122"/>
                    <a:ea typeface="文悦古典明朝体 (非商业使用) W5" pitchFamily="50" charset="-122"/>
                    <a:cs typeface="Open Sans" panose="020B0606030504020204" pitchFamily="34" charset="0"/>
                  </a:rPr>
                  <a:t>脚本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2003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600" dirty="0" smtClean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e7d195523061f1c0214d268728035a112e1f1a63855fa0d5B3BC3571FB2346650E40B27C71D4ADB669896543E409C0762562804D99F14164E036E91A4D200FB459B9C67F1066513BDCC2663F2655ED5A2F3E64E50905ECC13FD08E412A2449DFC0DEA4732AF4E76A12DAA23714D9A24C7EAC7F7CD8FF94AEC7D4E9162B55FEA74E289784371BE33B</_7b1dac89e7d195523061f1c0316ecb71>
</e7d195523061f1c0>
</file>

<file path=customXml/itemProps1.xml><?xml version="1.0" encoding="utf-8"?>
<ds:datastoreItem xmlns:ds="http://schemas.openxmlformats.org/officeDocument/2006/customXml" ds:itemID="{B0F3114C-015A-4FAC-B9BB-D791D02A1142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486</Words>
  <Application>Microsoft Office PowerPoint</Application>
  <PresentationFormat>宽屏</PresentationFormat>
  <Paragraphs>84</Paragraphs>
  <Slides>11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AXIS Std L</vt:lpstr>
      <vt:lpstr>AXIS Std M</vt:lpstr>
      <vt:lpstr>AXIS Std R</vt:lpstr>
      <vt:lpstr>Open Sans</vt:lpstr>
      <vt:lpstr>等线</vt:lpstr>
      <vt:lpstr>等线 Light</vt:lpstr>
      <vt:lpstr>迷你简古隶</vt:lpstr>
      <vt:lpstr>文悦古典明朝体 (非商业使用) W5</vt:lpstr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</dc:creator>
  <cp:lastModifiedBy>田 宇</cp:lastModifiedBy>
  <cp:revision>68</cp:revision>
  <dcterms:created xsi:type="dcterms:W3CDTF">2016-07-16T14:51:57Z</dcterms:created>
  <dcterms:modified xsi:type="dcterms:W3CDTF">2019-01-11T07:19:20Z</dcterms:modified>
</cp:coreProperties>
</file>

<file path=docProps/thumbnail.jpeg>
</file>